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5B106E36-FD25-4E2D-B0AA-010F637433A0}" type="datetimeFigureOut">
              <a:rPr lang="ru-RU" smtClean="0"/>
              <a:pPr/>
              <a:t>01.11.2011</a:t>
            </a:fld>
            <a:endParaRPr lang="ru-RU"/>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ru-RU"/>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01.11.2011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01.11.2011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Содержимое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5B106E36-FD25-4E2D-B0AA-010F637433A0}" type="datetimeFigureOut">
              <a:rPr lang="ru-RU" smtClean="0"/>
              <a:pPr/>
              <a:t>01.11.2011</a:t>
            </a:fld>
            <a:endParaRPr lang="ru-RU"/>
          </a:p>
        </p:txBody>
      </p:sp>
      <p:sp>
        <p:nvSpPr>
          <p:cNvPr id="5" name="Нижний колонтитул 4"/>
          <p:cNvSpPr>
            <a:spLocks noGrp="1"/>
          </p:cNvSpPr>
          <p:nvPr>
            <p:ph type="ftr" sz="quarter" idx="11"/>
          </p:nvPr>
        </p:nvSpPr>
        <p:spPr>
          <a:xfrm>
            <a:off x="457200" y="6480969"/>
            <a:ext cx="4260056" cy="300831"/>
          </a:xfrm>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Дата 3"/>
          <p:cNvSpPr>
            <a:spLocks noGrp="1"/>
          </p:cNvSpPr>
          <p:nvPr>
            <p:ph type="dt" sz="half" idx="10"/>
          </p:nvPr>
        </p:nvSpPr>
        <p:spPr>
          <a:xfrm>
            <a:off x="6955632" y="6477000"/>
            <a:ext cx="2133600" cy="304800"/>
          </a:xfrm>
        </p:spPr>
        <p:txBody>
          <a:bodyPr/>
          <a:lstStyle/>
          <a:p>
            <a:fld id="{5B106E36-FD25-4E2D-B0AA-010F637433A0}" type="datetimeFigureOut">
              <a:rPr lang="ru-RU" smtClean="0"/>
              <a:pPr/>
              <a:t>01.11.2011</a:t>
            </a:fld>
            <a:endParaRPr lang="ru-RU"/>
          </a:p>
        </p:txBody>
      </p:sp>
      <p:sp>
        <p:nvSpPr>
          <p:cNvPr id="5" name="Нижний колонтитул 4"/>
          <p:cNvSpPr>
            <a:spLocks noGrp="1"/>
          </p:cNvSpPr>
          <p:nvPr>
            <p:ph type="ftr" sz="quarter" idx="11"/>
          </p:nvPr>
        </p:nvSpPr>
        <p:spPr>
          <a:xfrm>
            <a:off x="2619376" y="6480969"/>
            <a:ext cx="4260056" cy="300831"/>
          </a:xfrm>
        </p:spPr>
        <p:txBody>
          <a:bodyPr/>
          <a:lstStyle/>
          <a:p>
            <a:endParaRPr lang="ru-RU"/>
          </a:p>
        </p:txBody>
      </p:sp>
      <p:sp>
        <p:nvSpPr>
          <p:cNvPr id="6" name="Номер слайда 5"/>
          <p:cNvSpPr>
            <a:spLocks noGrp="1"/>
          </p:cNvSpPr>
          <p:nvPr>
            <p:ph type="sldNum" sz="quarter" idx="12"/>
          </p:nvPr>
        </p:nvSpPr>
        <p:spPr>
          <a:xfrm>
            <a:off x="8451056" y="809624"/>
            <a:ext cx="502920" cy="300831"/>
          </a:xfrm>
        </p:spPr>
        <p:txBody>
          <a:bodyPr/>
          <a:lstStyle/>
          <a:p>
            <a:fld id="{725C68B6-61C2-468F-89AB-4B9F7531AA68}" type="slidenum">
              <a:rPr lang="ru-RU" smtClean="0"/>
              <a:pPr/>
              <a:t>‹#›</a:t>
            </a:fld>
            <a:endParaRPr lang="ru-RU"/>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5B106E36-FD25-4E2D-B0AA-010F637433A0}" type="datetimeFigureOut">
              <a:rPr lang="ru-RU" smtClean="0"/>
              <a:pPr/>
              <a:t>01.11.2011</a:t>
            </a:fld>
            <a:endParaRPr lang="ru-RU"/>
          </a:p>
        </p:txBody>
      </p:sp>
      <p:sp>
        <p:nvSpPr>
          <p:cNvPr id="6" name="Нижний колонтитул 5"/>
          <p:cNvSpPr>
            <a:spLocks noGrp="1"/>
          </p:cNvSpPr>
          <p:nvPr>
            <p:ph type="ftr" sz="quarter" idx="11"/>
          </p:nvPr>
        </p:nvSpPr>
        <p:spPr>
          <a:xfrm>
            <a:off x="457200" y="6480969"/>
            <a:ext cx="4260056" cy="301752"/>
          </a:xfrm>
        </p:spPr>
        <p:txBody>
          <a:bodyPr/>
          <a:lstStyle/>
          <a:p>
            <a:endParaRPr lang="ru-RU"/>
          </a:p>
        </p:txBody>
      </p:sp>
      <p:sp>
        <p:nvSpPr>
          <p:cNvPr id="7" name="Номер слайда 6"/>
          <p:cNvSpPr>
            <a:spLocks noGrp="1"/>
          </p:cNvSpPr>
          <p:nvPr>
            <p:ph type="sldNum" sz="quarter" idx="12"/>
          </p:nvPr>
        </p:nvSpPr>
        <p:spPr>
          <a:xfrm>
            <a:off x="7589520" y="6480969"/>
            <a:ext cx="502920" cy="301752"/>
          </a:xfrm>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5B106E36-FD25-4E2D-B0AA-010F637433A0}" type="datetimeFigureOut">
              <a:rPr lang="ru-RU" smtClean="0"/>
              <a:pPr/>
              <a:t>01.11.2011</a:t>
            </a:fld>
            <a:endParaRPr lang="ru-RU"/>
          </a:p>
        </p:txBody>
      </p:sp>
      <p:sp>
        <p:nvSpPr>
          <p:cNvPr id="8" name="Нижний колонтитул 7"/>
          <p:cNvSpPr>
            <a:spLocks noGrp="1"/>
          </p:cNvSpPr>
          <p:nvPr>
            <p:ph type="ftr" sz="quarter" idx="11"/>
          </p:nvPr>
        </p:nvSpPr>
        <p:spPr>
          <a:xfrm>
            <a:off x="457200" y="6480969"/>
            <a:ext cx="4261104" cy="301752"/>
          </a:xfrm>
        </p:spPr>
        <p:txBody>
          <a:bodyPr/>
          <a:lstStyle/>
          <a:p>
            <a:endParaRPr lang="ru-RU"/>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01.11.2011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5B106E36-FD25-4E2D-B0AA-010F637433A0}" type="datetimeFigureOut">
              <a:rPr lang="ru-RU" smtClean="0"/>
              <a:pPr/>
              <a:t>01.11.2011</a:t>
            </a:fld>
            <a:endParaRPr lang="ru-RU"/>
          </a:p>
        </p:txBody>
      </p:sp>
      <p:sp>
        <p:nvSpPr>
          <p:cNvPr id="3" name="Нижний колонтитул 2"/>
          <p:cNvSpPr>
            <a:spLocks noGrp="1"/>
          </p:cNvSpPr>
          <p:nvPr>
            <p:ph type="ftr" sz="quarter" idx="11"/>
          </p:nvPr>
        </p:nvSpPr>
        <p:spPr>
          <a:xfrm>
            <a:off x="457200" y="6481890"/>
            <a:ext cx="4260056" cy="300831"/>
          </a:xfrm>
        </p:spPr>
        <p:txBody>
          <a:bodyPr/>
          <a:lstStyle/>
          <a:p>
            <a:endParaRPr lang="ru-RU"/>
          </a:p>
        </p:txBody>
      </p:sp>
      <p:sp>
        <p:nvSpPr>
          <p:cNvPr id="4" name="Номер слайда 3"/>
          <p:cNvSpPr>
            <a:spLocks noGrp="1"/>
          </p:cNvSpPr>
          <p:nvPr>
            <p:ph type="sldNum" sz="quarter" idx="12"/>
          </p:nvPr>
        </p:nvSpPr>
        <p:spPr>
          <a:xfrm>
            <a:off x="7589520" y="6480969"/>
            <a:ext cx="502920" cy="301752"/>
          </a:xfrm>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5B106E36-FD25-4E2D-B0AA-010F637433A0}" type="datetimeFigureOut">
              <a:rPr lang="ru-RU" smtClean="0"/>
              <a:pPr/>
              <a:t>01.11.2011</a:t>
            </a:fld>
            <a:endParaRPr lang="ru-RU"/>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5B106E36-FD25-4E2D-B0AA-010F637433A0}" type="datetimeFigureOut">
              <a:rPr lang="ru-RU" smtClean="0"/>
              <a:pPr/>
              <a:t>01.11.2011</a:t>
            </a:fld>
            <a:endParaRPr lang="ru-RU"/>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5B106E36-FD25-4E2D-B0AA-010F637433A0}" type="datetimeFigureOut">
              <a:rPr lang="ru-RU" smtClean="0"/>
              <a:pPr/>
              <a:t>01.11.2011</a:t>
            </a:fld>
            <a:endParaRPr lang="ru-RU"/>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ru-RU"/>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pic>
        <p:nvPicPr>
          <p:cNvPr id="1026" name="Picture 2"/>
          <p:cNvPicPr>
            <a:picLocks noChangeAspect="1" noChangeArrowheads="1"/>
          </p:cNvPicPr>
          <p:nvPr/>
        </p:nvPicPr>
        <p:blipFill>
          <a:blip r:embed="rId2" cstate="print"/>
          <a:srcRect/>
          <a:stretch>
            <a:fillRect/>
          </a:stretch>
        </p:blipFill>
        <p:spPr bwMode="auto">
          <a:xfrm>
            <a:off x="323528" y="332656"/>
            <a:ext cx="8424936" cy="6192688"/>
          </a:xfrm>
          <a:prstGeom prst="rect">
            <a:avLst/>
          </a:prstGeom>
          <a:noFill/>
          <a:ln w="9525">
            <a:noFill/>
            <a:miter lim="800000"/>
            <a:headEnd/>
            <a:tailEnd/>
          </a:ln>
        </p:spPr>
      </p:pic>
      <p:sp>
        <p:nvSpPr>
          <p:cNvPr id="5" name="Прямоугольник 4"/>
          <p:cNvSpPr/>
          <p:nvPr/>
        </p:nvSpPr>
        <p:spPr>
          <a:xfrm>
            <a:off x="1697659" y="2967335"/>
            <a:ext cx="5748689" cy="341632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ru-RU"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СРСП</a:t>
            </a:r>
          </a:p>
          <a:p>
            <a:pPr algn="ctr"/>
            <a:endParaRPr lang="ru-RU"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pPr algn="ctr"/>
            <a:r>
              <a:rPr lang="ru-RU"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КУЛЬТУРНАЯ </a:t>
            </a:r>
          </a:p>
          <a:p>
            <a:pPr algn="ctr"/>
            <a:r>
              <a:rPr lang="ru-RU"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АНТРОПОЛОГИЯ</a:t>
            </a:r>
            <a:endParaRPr lang="ru-RU"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6" name="Прямоугольник 5"/>
          <p:cNvSpPr/>
          <p:nvPr/>
        </p:nvSpPr>
        <p:spPr>
          <a:xfrm>
            <a:off x="3509850" y="2967335"/>
            <a:ext cx="2124300"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ru-RU" sz="5400" b="1" cap="none" spc="0" dirty="0" smtClean="0">
                <a:ln/>
                <a:solidFill>
                  <a:schemeClr val="accent3"/>
                </a:solidFill>
                <a:effectLst/>
              </a:rPr>
              <a:t>СРСП</a:t>
            </a:r>
            <a:endParaRPr lang="ru-RU" sz="5400" b="1" cap="none" spc="0" dirty="0">
              <a:ln/>
              <a:solidFill>
                <a:schemeClr val="accent3"/>
              </a:solidFill>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6600" b="1" dirty="0" smtClean="0"/>
              <a:t>СРСП 1</a:t>
            </a:r>
            <a:endParaRPr lang="ru-RU" sz="6600" b="1" dirty="0"/>
          </a:p>
        </p:txBody>
      </p:sp>
      <p:sp>
        <p:nvSpPr>
          <p:cNvPr id="4" name="Текст 3"/>
          <p:cNvSpPr>
            <a:spLocks noGrp="1"/>
          </p:cNvSpPr>
          <p:nvPr>
            <p:ph type="body" idx="2"/>
          </p:nvPr>
        </p:nvSpPr>
        <p:spPr/>
        <p:txBody>
          <a:bodyPr>
            <a:normAutofit fontScale="92500"/>
          </a:bodyPr>
          <a:lstStyle/>
          <a:p>
            <a:r>
              <a:rPr lang="ru-RU" dirty="0" smtClean="0"/>
              <a:t>Сравните точки зрения на влияние тиражирования на художественную ценность произведения искусства.</a:t>
            </a:r>
          </a:p>
          <a:p>
            <a:r>
              <a:rPr lang="ru-RU" dirty="0" smtClean="0"/>
              <a:t>«Тиражирование лишает искусство его ауры; оно становится повседневностью, неразличимым фоном жизни, а его восприятие — обыденным действием».</a:t>
            </a:r>
          </a:p>
          <a:p>
            <a:r>
              <a:rPr lang="ru-RU" dirty="0" smtClean="0"/>
              <a:t>«Знакомство с тиражированными творениями культуры не исключает глубокого проникновения в уникальную сущность оригинала».</a:t>
            </a:r>
          </a:p>
          <a:p>
            <a:r>
              <a:rPr lang="ru-RU" dirty="0" smtClean="0"/>
              <a:t>Какая из позиций представляется вам более убедительной? Почему? Приведите примеры произведений высокого искусства, широко распространившихся благодаря массовому тиражированию. </a:t>
            </a:r>
          </a:p>
          <a:p>
            <a:endParaRPr lang="ru-RU" dirty="0"/>
          </a:p>
        </p:txBody>
      </p:sp>
      <p:pic>
        <p:nvPicPr>
          <p:cNvPr id="1026" name="Picture 2"/>
          <p:cNvPicPr>
            <a:picLocks noGrp="1" noChangeAspect="1" noChangeArrowheads="1"/>
          </p:cNvPicPr>
          <p:nvPr>
            <p:ph sz="half" idx="1"/>
          </p:nvPr>
        </p:nvPicPr>
        <p:blipFill>
          <a:blip r:embed="rId2" cstate="print"/>
          <a:srcRect/>
          <a:stretch>
            <a:fillRect/>
          </a:stretch>
        </p:blipFill>
        <p:spPr bwMode="auto">
          <a:xfrm>
            <a:off x="4241800" y="548680"/>
            <a:ext cx="4434656" cy="5328592"/>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5400" b="1" dirty="0" smtClean="0"/>
              <a:t>СРСП 2</a:t>
            </a:r>
            <a:endParaRPr lang="ru-RU" sz="5400" dirty="0"/>
          </a:p>
        </p:txBody>
      </p:sp>
      <p:sp>
        <p:nvSpPr>
          <p:cNvPr id="4" name="Текст 3"/>
          <p:cNvSpPr>
            <a:spLocks noGrp="1"/>
          </p:cNvSpPr>
          <p:nvPr>
            <p:ph type="body" idx="2"/>
          </p:nvPr>
        </p:nvSpPr>
        <p:spPr/>
        <p:txBody>
          <a:bodyPr>
            <a:normAutofit fontScale="92500" lnSpcReduction="20000"/>
          </a:bodyPr>
          <a:lstStyle/>
          <a:p>
            <a:r>
              <a:rPr lang="ru-RU" dirty="0" smtClean="0"/>
              <a:t>Чьи позиции, по вашему мнению, должны выражать частные СМИ:</a:t>
            </a:r>
          </a:p>
          <a:p>
            <a:r>
              <a:rPr lang="ru-RU" dirty="0" smtClean="0"/>
              <a:t>— государства;</a:t>
            </a:r>
          </a:p>
          <a:p>
            <a:r>
              <a:rPr lang="ru-RU" dirty="0" smtClean="0"/>
              <a:t>— своих владельцев;</a:t>
            </a:r>
          </a:p>
          <a:p>
            <a:r>
              <a:rPr lang="ru-RU" dirty="0" smtClean="0"/>
              <a:t>— работающих журналистов?</a:t>
            </a:r>
          </a:p>
          <a:p>
            <a:r>
              <a:rPr lang="ru-RU" dirty="0" smtClean="0"/>
              <a:t>Обоснуйте свой ответ. Если перечень кажется вам неполным, расширьте его.</a:t>
            </a:r>
          </a:p>
          <a:p>
            <a:endParaRPr lang="ru-RU" dirty="0" smtClean="0"/>
          </a:p>
          <a:p>
            <a:r>
              <a:rPr lang="ru-RU" dirty="0" smtClean="0"/>
              <a:t>Закон «О средствах массовой информации» не допускает использование СМИ в целях совершения уголовно наказуемых деяний, для призывов к захвату власти, для разжигания национальной, классовой, социальной, религиозной нетерпимости или розни, для распространения передач, пропагандирующих порнографию, культу насилия и жестокости.</a:t>
            </a:r>
          </a:p>
          <a:p>
            <a:r>
              <a:rPr lang="ru-RU" dirty="0" smtClean="0"/>
              <a:t>Не являются ли эти запреты формой скрытой цензуры для СМИ? Свой ответ аргументируйте.</a:t>
            </a:r>
          </a:p>
          <a:p>
            <a:endParaRPr lang="ru-RU" dirty="0"/>
          </a:p>
        </p:txBody>
      </p:sp>
      <p:pic>
        <p:nvPicPr>
          <p:cNvPr id="2050" name="Picture 2"/>
          <p:cNvPicPr>
            <a:picLocks noGrp="1" noChangeAspect="1" noChangeArrowheads="1"/>
          </p:cNvPicPr>
          <p:nvPr>
            <p:ph sz="half" idx="1"/>
          </p:nvPr>
        </p:nvPicPr>
        <p:blipFill>
          <a:blip r:embed="rId2" cstate="print"/>
          <a:srcRect/>
          <a:stretch>
            <a:fillRect/>
          </a:stretch>
        </p:blipFill>
        <p:spPr bwMode="auto">
          <a:xfrm>
            <a:off x="4283968" y="692696"/>
            <a:ext cx="4392488" cy="482453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6000" b="1" dirty="0" smtClean="0"/>
              <a:t>СРСП 3</a:t>
            </a:r>
            <a:endParaRPr lang="ru-RU" sz="6000" b="1" dirty="0"/>
          </a:p>
        </p:txBody>
      </p:sp>
      <p:sp>
        <p:nvSpPr>
          <p:cNvPr id="4" name="Текст 3"/>
          <p:cNvSpPr>
            <a:spLocks noGrp="1"/>
          </p:cNvSpPr>
          <p:nvPr>
            <p:ph type="body" idx="2"/>
          </p:nvPr>
        </p:nvSpPr>
        <p:spPr/>
        <p:txBody>
          <a:bodyPr>
            <a:normAutofit fontScale="77500" lnSpcReduction="20000"/>
          </a:bodyPr>
          <a:lstStyle/>
          <a:p>
            <a:r>
              <a:rPr lang="ru-RU" dirty="0" smtClean="0"/>
              <a:t>Проанализируйте приведенные ниже ситуации.</a:t>
            </a:r>
          </a:p>
          <a:p>
            <a:r>
              <a:rPr lang="ru-RU" dirty="0" smtClean="0"/>
              <a:t>— В конце 70-х гг. телестудия Си-би-эс выпустила на экраны фильм под названием «Кричи: насилуют!». В фильме было показано, как женщина, возбудившая судебное преследование своего насильника, рискнула пройти через не менее тяжелые испытания, чем ранее пережитая ею трагедия. Насильник представлял убедительные доказательства, что женщина сама его соблазнила. После премьеры фильма в течение нескольких недель резко сократилось количество заявлений об изнасилованиях.</a:t>
            </a:r>
          </a:p>
          <a:p>
            <a:r>
              <a:rPr lang="ru-RU" dirty="0" smtClean="0"/>
              <a:t>— В начале 80-х гг. студия Эй-би-си выпустила телефильм «На следующий день», в котором ярко изображались последствия возможной ядерной атаки на США. Фильм широко обсуждался в печати, на радио и телевидении. Многие американцы после просмотра заявили, что они намерены работать для предотвращения ядерной войны, принимать более активное участие в антиядерных действиях.</a:t>
            </a:r>
          </a:p>
          <a:p>
            <a:r>
              <a:rPr lang="ru-RU" dirty="0" smtClean="0"/>
              <a:t>Какие выводы о воздействии телевидения на сознание и поведение людей можно сделать на основании приведенных примеров?</a:t>
            </a:r>
          </a:p>
          <a:p>
            <a:endParaRPr lang="ru-RU" dirty="0"/>
          </a:p>
        </p:txBody>
      </p:sp>
      <p:pic>
        <p:nvPicPr>
          <p:cNvPr id="3074" name="Picture 2"/>
          <p:cNvPicPr>
            <a:picLocks noGrp="1" noChangeAspect="1" noChangeArrowheads="1"/>
          </p:cNvPicPr>
          <p:nvPr>
            <p:ph sz="half" idx="1"/>
          </p:nvPr>
        </p:nvPicPr>
        <p:blipFill>
          <a:blip r:embed="rId2" cstate="print"/>
          <a:srcRect/>
          <a:stretch>
            <a:fillRect/>
          </a:stretch>
        </p:blipFill>
        <p:spPr bwMode="auto">
          <a:xfrm>
            <a:off x="4289424" y="620688"/>
            <a:ext cx="4387031" cy="4675212"/>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6000" b="1" dirty="0" smtClean="0"/>
              <a:t>СРСП 4</a:t>
            </a:r>
            <a:endParaRPr lang="ru-RU" sz="6000" b="1" dirty="0"/>
          </a:p>
        </p:txBody>
      </p:sp>
      <p:sp>
        <p:nvSpPr>
          <p:cNvPr id="4" name="Текст 3"/>
          <p:cNvSpPr>
            <a:spLocks noGrp="1"/>
          </p:cNvSpPr>
          <p:nvPr>
            <p:ph type="body" idx="2"/>
          </p:nvPr>
        </p:nvSpPr>
        <p:spPr/>
        <p:txBody>
          <a:bodyPr>
            <a:normAutofit fontScale="62500" lnSpcReduction="20000"/>
          </a:bodyPr>
          <a:lstStyle/>
          <a:p>
            <a:r>
              <a:rPr lang="ru-RU" dirty="0" smtClean="0"/>
              <a:t>Известно, что Ф.М. Достоевский создавал роман «Преступление и наказание» по договору с издательством, не скрывая стремления поправить за счет проданной рукописи материальное положение. В письме издателю он сообщает: «Идея повести не может, сколько я могу предполагать, ни в чем противоречить Вашему журналу; даже напротив. Это — психологический отчет одного преступления. Действие современное, в нынешнем году». Роман «Преступление и наказание» принадлежит, по-вашему, к жанру беллетристики или массовой литературе? Объясните свою позицию.</a:t>
            </a:r>
          </a:p>
          <a:p>
            <a:endParaRPr lang="ru-RU" dirty="0" smtClean="0"/>
          </a:p>
          <a:p>
            <a:endParaRPr lang="ru-RU" dirty="0" smtClean="0"/>
          </a:p>
          <a:p>
            <a:r>
              <a:rPr lang="ru-RU" dirty="0" smtClean="0"/>
              <a:t> Ниже приводится фрагмент статьи критика В. Померанцева «Об искренности в литературе», опубликованной в журнале «Новый мир» в 1953 г. Верным ли будет утверждение, что критик характеризует произведения массовой литературы? Разъясните свою позицию.</a:t>
            </a:r>
          </a:p>
          <a:p>
            <a:r>
              <a:rPr lang="ru-RU" dirty="0" smtClean="0"/>
              <a:t>«У &lt;писателей&gt; разные фамилии, но их нельзя ни отличить, ни запомнить. Эти фамилии известны управдому и ближайшим знакомым, но не читателям книг, сходных друг с другом, как стеариновые свечи или дверные замки. Читать их неинтересно и трудно, как трудно съедать каждый день неизменные борщ и котлеты в </a:t>
            </a:r>
            <a:r>
              <a:rPr lang="ru-RU" dirty="0" err="1" smtClean="0"/>
              <a:t>безлюбовно</a:t>
            </a:r>
            <a:r>
              <a:rPr lang="ru-RU" dirty="0" smtClean="0"/>
              <a:t> руководимой столовой.</a:t>
            </a:r>
          </a:p>
          <a:p>
            <a:r>
              <a:rPr lang="ru-RU" dirty="0" smtClean="0"/>
              <a:t>Удручающе одинаковы эти вязкие книги! В них стереотипны герои, тематика, начала и концы. Не книги, а близнецы — достаточно прочитать одну-две, чтобы знать облик третьей… Можно подумать, что произвел их не человек, а конвейер».</a:t>
            </a:r>
          </a:p>
          <a:p>
            <a:endParaRPr lang="ru-RU" dirty="0"/>
          </a:p>
        </p:txBody>
      </p:sp>
      <p:pic>
        <p:nvPicPr>
          <p:cNvPr id="4098" name="Picture 2"/>
          <p:cNvPicPr>
            <a:picLocks noGrp="1" noChangeAspect="1" noChangeArrowheads="1"/>
          </p:cNvPicPr>
          <p:nvPr>
            <p:ph sz="half" idx="1"/>
          </p:nvPr>
        </p:nvPicPr>
        <p:blipFill>
          <a:blip r:embed="rId2" cstate="print"/>
          <a:srcRect/>
          <a:stretch>
            <a:fillRect/>
          </a:stretch>
        </p:blipFill>
        <p:spPr bwMode="auto">
          <a:xfrm>
            <a:off x="3651250" y="260648"/>
            <a:ext cx="5276850" cy="6192688"/>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6000" b="1" dirty="0" smtClean="0"/>
              <a:t>СРСП 5</a:t>
            </a:r>
            <a:endParaRPr lang="ru-RU" sz="6000" b="1" dirty="0"/>
          </a:p>
        </p:txBody>
      </p:sp>
      <p:sp>
        <p:nvSpPr>
          <p:cNvPr id="4" name="Текст 3"/>
          <p:cNvSpPr>
            <a:spLocks noGrp="1"/>
          </p:cNvSpPr>
          <p:nvPr>
            <p:ph type="body" idx="2"/>
          </p:nvPr>
        </p:nvSpPr>
        <p:spPr/>
        <p:txBody>
          <a:bodyPr>
            <a:normAutofit fontScale="85000" lnSpcReduction="20000"/>
          </a:bodyPr>
          <a:lstStyle/>
          <a:p>
            <a:r>
              <a:rPr lang="ru-RU" dirty="0" smtClean="0"/>
              <a:t>Специалисты отмечают, что популярные песни часто более профессиональны (построены по классическим музыкальным законам), чем </a:t>
            </a:r>
            <a:r>
              <a:rPr lang="ru-RU" dirty="0" err="1" smtClean="0"/>
              <a:t>рок-композиции</a:t>
            </a:r>
            <a:r>
              <a:rPr lang="ru-RU" dirty="0" smtClean="0"/>
              <a:t>. Тем не менее распространена точка зрения, согласно которой растущее увлечение поп-музыкой свидетельствует о порче вкусов и падении интеллектуального уровня населения. Чем вы можете объяснить подобную оценку? Разделяете ли вы ее?</a:t>
            </a:r>
          </a:p>
          <a:p>
            <a:endParaRPr lang="ru-RU" dirty="0" smtClean="0"/>
          </a:p>
          <a:p>
            <a:r>
              <a:rPr lang="ru-RU" dirty="0" smtClean="0"/>
              <a:t>Критики рекламы утверждают, что она создает у людей искусственные потребности. Согласны ли вы с этим утверждением? Приведите примеры таких искусственных потребностей.</a:t>
            </a:r>
          </a:p>
          <a:p>
            <a:endParaRPr lang="ru-RU" dirty="0" smtClean="0"/>
          </a:p>
          <a:p>
            <a:r>
              <a:rPr lang="ru-RU" dirty="0" smtClean="0"/>
              <a:t>Возьмите любую рекламу из глянцевого журнала. Попытайтесь выделить и проанализировать информацию о свойствах рекламируемого товара; внушаемые ею социальные ценности (скрытый подтекст). </a:t>
            </a:r>
          </a:p>
          <a:p>
            <a:endParaRPr lang="ru-RU" dirty="0" smtClean="0"/>
          </a:p>
          <a:p>
            <a:endParaRPr lang="ru-RU" dirty="0"/>
          </a:p>
        </p:txBody>
      </p:sp>
      <p:pic>
        <p:nvPicPr>
          <p:cNvPr id="5122" name="Picture 2"/>
          <p:cNvPicPr>
            <a:picLocks noGrp="1" noChangeAspect="1" noChangeArrowheads="1"/>
          </p:cNvPicPr>
          <p:nvPr>
            <p:ph sz="half" idx="1"/>
          </p:nvPr>
        </p:nvPicPr>
        <p:blipFill>
          <a:blip r:embed="rId2" cstate="print"/>
          <a:srcRect/>
          <a:stretch>
            <a:fillRect/>
          </a:stretch>
        </p:blipFill>
        <p:spPr bwMode="auto">
          <a:xfrm>
            <a:off x="3651250" y="332656"/>
            <a:ext cx="5276850" cy="5688632"/>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267494"/>
            <a:ext cx="7643192" cy="785242"/>
          </a:xfrm>
        </p:spPr>
        <p:txBody>
          <a:bodyPr>
            <a:normAutofit fontScale="90000"/>
          </a:bodyPr>
          <a:lstStyle/>
          <a:p>
            <a:pPr algn="ctr"/>
            <a:r>
              <a:rPr lang="ru-RU" sz="2800" b="1" dirty="0" smtClean="0"/>
              <a:t>ПРОБЛЕМНЫЕ ВОПРОСЫ </a:t>
            </a:r>
            <a:br>
              <a:rPr lang="ru-RU" sz="2800" b="1" dirty="0" smtClean="0"/>
            </a:br>
            <a:endParaRPr lang="ru-RU" sz="2800" b="1" dirty="0"/>
          </a:p>
        </p:txBody>
      </p:sp>
      <p:sp>
        <p:nvSpPr>
          <p:cNvPr id="3" name="Содержимое 2"/>
          <p:cNvSpPr>
            <a:spLocks noGrp="1"/>
          </p:cNvSpPr>
          <p:nvPr>
            <p:ph sz="half" idx="1"/>
          </p:nvPr>
        </p:nvSpPr>
        <p:spPr>
          <a:xfrm>
            <a:off x="457200" y="764704"/>
            <a:ext cx="4186808" cy="5904656"/>
          </a:xfrm>
        </p:spPr>
        <p:txBody>
          <a:bodyPr>
            <a:normAutofit fontScale="25000" lnSpcReduction="20000"/>
          </a:bodyPr>
          <a:lstStyle/>
          <a:p>
            <a:endParaRPr lang="ru-RU" dirty="0" smtClean="0"/>
          </a:p>
          <a:p>
            <a:r>
              <a:rPr lang="ru-RU" sz="4000" dirty="0" smtClean="0"/>
              <a:t>Определите </a:t>
            </a:r>
            <a:r>
              <a:rPr lang="ru-RU" sz="4000" dirty="0" smtClean="0"/>
              <a:t>основные подходы к культурологическому знанию, существующие в настоящее время</a:t>
            </a:r>
            <a:r>
              <a:rPr lang="ru-RU" sz="4000" dirty="0" smtClean="0"/>
              <a:t>.</a:t>
            </a:r>
          </a:p>
          <a:p>
            <a:r>
              <a:rPr lang="ru-RU" sz="4000" dirty="0" smtClean="0"/>
              <a:t> </a:t>
            </a:r>
            <a:r>
              <a:rPr lang="ru-RU" sz="4000" dirty="0" smtClean="0"/>
              <a:t>Сформулируйте </a:t>
            </a:r>
            <a:r>
              <a:rPr lang="ru-RU" sz="4000" dirty="0" smtClean="0"/>
              <a:t>предмет и назовите объект культурологии как науки</a:t>
            </a:r>
            <a:r>
              <a:rPr lang="ru-RU" sz="4000" dirty="0" smtClean="0"/>
              <a:t>.</a:t>
            </a:r>
          </a:p>
          <a:p>
            <a:r>
              <a:rPr lang="ru-RU" sz="4000" dirty="0" smtClean="0"/>
              <a:t>Как </a:t>
            </a:r>
            <a:r>
              <a:rPr lang="ru-RU" sz="4000" dirty="0" smtClean="0"/>
              <a:t>понимали термин “культура” древнеримские мыслители</a:t>
            </a:r>
            <a:r>
              <a:rPr lang="ru-RU" sz="4000" dirty="0" smtClean="0"/>
              <a:t>?</a:t>
            </a:r>
          </a:p>
          <a:p>
            <a:r>
              <a:rPr lang="ru-RU" sz="4000" dirty="0" smtClean="0"/>
              <a:t>В </a:t>
            </a:r>
            <a:r>
              <a:rPr lang="ru-RU" sz="4000" dirty="0" smtClean="0"/>
              <a:t>чем состоит гуманистическая ценность античного понимания культуры</a:t>
            </a:r>
            <a:r>
              <a:rPr lang="ru-RU" sz="4000" dirty="0" smtClean="0"/>
              <a:t>?</a:t>
            </a:r>
          </a:p>
          <a:p>
            <a:r>
              <a:rPr lang="ru-RU" sz="4000" dirty="0" smtClean="0"/>
              <a:t>Раскройте </a:t>
            </a:r>
            <a:r>
              <a:rPr lang="ru-RU" sz="4000" dirty="0" smtClean="0"/>
              <a:t>понятие “</a:t>
            </a:r>
            <a:r>
              <a:rPr lang="ru-RU" sz="4000" dirty="0" err="1" smtClean="0"/>
              <a:t>культурфилософия</a:t>
            </a:r>
            <a:r>
              <a:rPr lang="ru-RU" sz="4000" dirty="0" smtClean="0"/>
              <a:t>”.</a:t>
            </a:r>
          </a:p>
          <a:p>
            <a:r>
              <a:rPr lang="ru-RU" sz="4000" dirty="0" smtClean="0"/>
              <a:t>Назовите </a:t>
            </a:r>
            <a:r>
              <a:rPr lang="ru-RU" sz="4000" dirty="0" smtClean="0"/>
              <a:t>основные исторические периоды развития </a:t>
            </a:r>
            <a:r>
              <a:rPr lang="ru-RU" sz="4000" dirty="0" err="1" smtClean="0"/>
              <a:t>культурфилософии</a:t>
            </a:r>
            <a:r>
              <a:rPr lang="ru-RU" sz="4000" dirty="0" smtClean="0"/>
              <a:t>.</a:t>
            </a:r>
          </a:p>
          <a:p>
            <a:r>
              <a:rPr lang="ru-RU" sz="4000" dirty="0" smtClean="0"/>
              <a:t>Раскройте </a:t>
            </a:r>
            <a:r>
              <a:rPr lang="ru-RU" sz="4000" dirty="0" smtClean="0"/>
              <a:t>основное содержание культурологической концепции:</a:t>
            </a:r>
            <a:br>
              <a:rPr lang="ru-RU" sz="4000" dirty="0" smtClean="0"/>
            </a:br>
            <a:r>
              <a:rPr lang="ru-RU" sz="4000" dirty="0" smtClean="0"/>
              <a:t>а) О. Шпенглера;</a:t>
            </a:r>
            <a:br>
              <a:rPr lang="ru-RU" sz="4000" dirty="0" smtClean="0"/>
            </a:br>
            <a:r>
              <a:rPr lang="ru-RU" sz="4000" dirty="0" smtClean="0"/>
              <a:t>б) А. Тойнби;</a:t>
            </a:r>
            <a:br>
              <a:rPr lang="ru-RU" sz="4000" dirty="0" smtClean="0"/>
            </a:br>
            <a:r>
              <a:rPr lang="ru-RU" sz="4000" dirty="0" smtClean="0"/>
              <a:t>в) Н. Данилевского;</a:t>
            </a:r>
            <a:br>
              <a:rPr lang="ru-RU" sz="4000" dirty="0" smtClean="0"/>
            </a:br>
            <a:r>
              <a:rPr lang="ru-RU" sz="4000" dirty="0" smtClean="0"/>
              <a:t>г) П. Сорокина</a:t>
            </a:r>
            <a:r>
              <a:rPr lang="ru-RU" sz="4000" dirty="0" smtClean="0"/>
              <a:t>.</a:t>
            </a:r>
          </a:p>
          <a:p>
            <a:r>
              <a:rPr lang="ru-RU" sz="4000" dirty="0" smtClean="0"/>
              <a:t>Как </a:t>
            </a:r>
            <a:r>
              <a:rPr lang="ru-RU" sz="4000" dirty="0" smtClean="0"/>
              <a:t>рассматривают кризис культуры неокантианцы? Назовите виднейших представителей этого направления культурологии</a:t>
            </a:r>
            <a:r>
              <a:rPr lang="ru-RU" sz="4000" dirty="0" smtClean="0"/>
              <a:t>.</a:t>
            </a:r>
          </a:p>
          <a:p>
            <a:r>
              <a:rPr lang="ru-RU" sz="4000" dirty="0" smtClean="0"/>
              <a:t>Кто </a:t>
            </a:r>
            <a:r>
              <a:rPr lang="ru-RU" sz="4000" dirty="0" smtClean="0"/>
              <a:t>из исследователей:</a:t>
            </a:r>
            <a:br>
              <a:rPr lang="ru-RU" sz="4000" dirty="0" smtClean="0"/>
            </a:br>
            <a:r>
              <a:rPr lang="ru-RU" sz="4000" dirty="0" smtClean="0"/>
              <a:t>а) рассматривал символические свойства культуры;</a:t>
            </a:r>
            <a:br>
              <a:rPr lang="ru-RU" sz="4000" dirty="0" smtClean="0"/>
            </a:br>
            <a:r>
              <a:rPr lang="ru-RU" sz="4000" dirty="0" smtClean="0"/>
              <a:t>б) рассматривал игру как основу и источник культуры;</a:t>
            </a:r>
            <a:br>
              <a:rPr lang="ru-RU" sz="4000" dirty="0" smtClean="0"/>
            </a:br>
            <a:r>
              <a:rPr lang="ru-RU" sz="4000" dirty="0" smtClean="0"/>
              <a:t>в) первые ввел понятия “архетип” и “коллективное бессознательное</a:t>
            </a:r>
            <a:r>
              <a:rPr lang="ru-RU" sz="4000" dirty="0" smtClean="0"/>
              <a:t>”?</a:t>
            </a:r>
          </a:p>
          <a:p>
            <a:r>
              <a:rPr lang="ru-RU" sz="4000" dirty="0" smtClean="0"/>
              <a:t> </a:t>
            </a:r>
            <a:r>
              <a:rPr lang="ru-RU" sz="4000" dirty="0" smtClean="0"/>
              <a:t>Что такое типология культуры ? Назовите основные принципы типологии</a:t>
            </a:r>
            <a:r>
              <a:rPr lang="ru-RU" sz="4000" dirty="0" smtClean="0"/>
              <a:t>.</a:t>
            </a:r>
          </a:p>
          <a:p>
            <a:r>
              <a:rPr lang="ru-RU" sz="4000" dirty="0" smtClean="0"/>
              <a:t>Сформулируйте </a:t>
            </a:r>
            <a:r>
              <a:rPr lang="ru-RU" sz="4000" dirty="0" smtClean="0"/>
              <a:t>основные положения культурологической концепции:</a:t>
            </a:r>
            <a:br>
              <a:rPr lang="ru-RU" sz="4000" dirty="0" smtClean="0"/>
            </a:br>
            <a:r>
              <a:rPr lang="ru-RU" sz="4000" dirty="0" smtClean="0"/>
              <a:t>а) Гегеля;</a:t>
            </a:r>
            <a:br>
              <a:rPr lang="ru-RU" sz="4000" dirty="0" smtClean="0"/>
            </a:br>
            <a:r>
              <a:rPr lang="ru-RU" sz="4000" dirty="0" smtClean="0"/>
              <a:t>б) К. Маркса;</a:t>
            </a:r>
            <a:br>
              <a:rPr lang="ru-RU" sz="4000" dirty="0" smtClean="0"/>
            </a:br>
            <a:r>
              <a:rPr lang="ru-RU" sz="4000" dirty="0" smtClean="0"/>
              <a:t>в) О. Шпенглера;</a:t>
            </a:r>
            <a:br>
              <a:rPr lang="ru-RU" sz="4000" dirty="0" smtClean="0"/>
            </a:br>
            <a:r>
              <a:rPr lang="ru-RU" sz="4000" dirty="0" smtClean="0"/>
              <a:t>г) К. Ясперса;</a:t>
            </a:r>
            <a:br>
              <a:rPr lang="ru-RU" sz="4000" dirty="0" smtClean="0"/>
            </a:br>
            <a:r>
              <a:rPr lang="ru-RU" sz="4000" dirty="0" err="1" smtClean="0"/>
              <a:t>д</a:t>
            </a:r>
            <a:r>
              <a:rPr lang="ru-RU" sz="4000" dirty="0" smtClean="0"/>
              <a:t>) У. </a:t>
            </a:r>
            <a:r>
              <a:rPr lang="ru-RU" sz="4000" dirty="0" err="1" smtClean="0"/>
              <a:t>Гуденау</a:t>
            </a:r>
            <a:r>
              <a:rPr lang="ru-RU" sz="4000" dirty="0" smtClean="0"/>
              <a:t>.</a:t>
            </a:r>
          </a:p>
          <a:p>
            <a:r>
              <a:rPr lang="ru-RU" sz="4000" dirty="0" smtClean="0"/>
              <a:t>Соотнесите </a:t>
            </a:r>
            <a:r>
              <a:rPr lang="ru-RU" sz="4000" dirty="0" smtClean="0"/>
              <a:t>понятия “ культурный элемент”, “культурный комплекс” и “культура института”.</a:t>
            </a:r>
          </a:p>
          <a:p>
            <a:r>
              <a:rPr lang="ru-RU" sz="4000" dirty="0" smtClean="0"/>
              <a:t>Какие </a:t>
            </a:r>
            <a:r>
              <a:rPr lang="ru-RU" sz="4000" dirty="0" smtClean="0"/>
              <a:t>существуют основные подходы к определению понятия “культура</a:t>
            </a:r>
            <a:r>
              <a:rPr lang="ru-RU" sz="4000" dirty="0" smtClean="0"/>
              <a:t>”?</a:t>
            </a:r>
          </a:p>
          <a:p>
            <a:r>
              <a:rPr lang="ru-RU" sz="4000" dirty="0" smtClean="0"/>
              <a:t> </a:t>
            </a:r>
            <a:r>
              <a:rPr lang="ru-RU" sz="4000" dirty="0" smtClean="0"/>
              <a:t>Что Вы вкладываете в понятие:</a:t>
            </a:r>
            <a:br>
              <a:rPr lang="ru-RU" sz="4000" dirty="0" smtClean="0"/>
            </a:br>
            <a:r>
              <a:rPr lang="ru-RU" sz="4000" dirty="0" smtClean="0"/>
              <a:t>а) “материальная культура”;</a:t>
            </a:r>
            <a:br>
              <a:rPr lang="ru-RU" sz="4000" dirty="0" smtClean="0"/>
            </a:br>
            <a:r>
              <a:rPr lang="ru-RU" sz="4000" dirty="0" smtClean="0"/>
              <a:t>б) “духовная культура”?</a:t>
            </a:r>
            <a:br>
              <a:rPr lang="ru-RU" sz="4000" dirty="0" smtClean="0"/>
            </a:br>
            <a:r>
              <a:rPr lang="ru-RU" sz="4000" dirty="0" smtClean="0"/>
              <a:t/>
            </a:r>
            <a:br>
              <a:rPr lang="ru-RU" sz="4000" dirty="0" smtClean="0"/>
            </a:br>
            <a:endParaRPr lang="ru-RU" sz="4000" dirty="0"/>
          </a:p>
        </p:txBody>
      </p:sp>
      <p:pic>
        <p:nvPicPr>
          <p:cNvPr id="8194" name="Picture 2"/>
          <p:cNvPicPr>
            <a:picLocks noGrp="1" noChangeAspect="1" noChangeArrowheads="1"/>
          </p:cNvPicPr>
          <p:nvPr>
            <p:ph sz="half" idx="2"/>
          </p:nvPr>
        </p:nvPicPr>
        <p:blipFill>
          <a:blip r:embed="rId2" cstate="print"/>
          <a:srcRect/>
          <a:stretch>
            <a:fillRect/>
          </a:stretch>
        </p:blipFill>
        <p:spPr bwMode="auto">
          <a:xfrm>
            <a:off x="5003800" y="1340768"/>
            <a:ext cx="3888680" cy="4176464"/>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9672" y="267494"/>
            <a:ext cx="6552728" cy="713234"/>
          </a:xfrm>
        </p:spPr>
        <p:txBody>
          <a:bodyPr>
            <a:normAutofit fontScale="90000"/>
          </a:bodyPr>
          <a:lstStyle/>
          <a:p>
            <a:pPr algn="ctr"/>
            <a:r>
              <a:rPr lang="ru-RU" sz="3600" b="1" dirty="0" smtClean="0"/>
              <a:t>ПРОБЛЕМНЫЕ ВОПРОСЫ </a:t>
            </a:r>
            <a:br>
              <a:rPr lang="ru-RU" sz="3600" b="1" dirty="0" smtClean="0"/>
            </a:br>
            <a:endParaRPr lang="ru-RU" sz="3600" dirty="0"/>
          </a:p>
        </p:txBody>
      </p:sp>
      <p:sp>
        <p:nvSpPr>
          <p:cNvPr id="3" name="Содержимое 2"/>
          <p:cNvSpPr>
            <a:spLocks noGrp="1"/>
          </p:cNvSpPr>
          <p:nvPr>
            <p:ph sz="half" idx="1"/>
          </p:nvPr>
        </p:nvSpPr>
        <p:spPr>
          <a:xfrm>
            <a:off x="457200" y="836713"/>
            <a:ext cx="4038600" cy="5411688"/>
          </a:xfrm>
        </p:spPr>
        <p:txBody>
          <a:bodyPr>
            <a:noAutofit/>
          </a:bodyPr>
          <a:lstStyle/>
          <a:p>
            <a:r>
              <a:rPr lang="ru-RU" sz="1400" dirty="0" smtClean="0"/>
              <a:t>К каким изменениям, по мнению </a:t>
            </a:r>
            <a:r>
              <a:rPr lang="ru-RU" sz="1400" dirty="0" err="1" smtClean="0"/>
              <a:t>Н.Смелзера</a:t>
            </a:r>
            <a:r>
              <a:rPr lang="ru-RU" sz="1400" dirty="0" smtClean="0"/>
              <a:t>, привело развитие материальной культуры:</a:t>
            </a:r>
            <a:br>
              <a:rPr lang="ru-RU" sz="1400" dirty="0" smtClean="0"/>
            </a:br>
            <a:r>
              <a:rPr lang="ru-RU" sz="1400" dirty="0" smtClean="0"/>
              <a:t>а) в политической сфере;</a:t>
            </a:r>
            <a:br>
              <a:rPr lang="ru-RU" sz="1400" dirty="0" smtClean="0"/>
            </a:br>
            <a:r>
              <a:rPr lang="ru-RU" sz="1400" dirty="0" smtClean="0"/>
              <a:t>б) в сфере образования;</a:t>
            </a:r>
            <a:br>
              <a:rPr lang="ru-RU" sz="1400" dirty="0" smtClean="0"/>
            </a:br>
            <a:r>
              <a:rPr lang="ru-RU" sz="1400" dirty="0" smtClean="0"/>
              <a:t>в) </a:t>
            </a:r>
            <a:r>
              <a:rPr lang="ru-RU" sz="1400" dirty="0" err="1" smtClean="0"/>
              <a:t>в</a:t>
            </a:r>
            <a:r>
              <a:rPr lang="ru-RU" sz="1400" dirty="0" smtClean="0"/>
              <a:t> религиозной сфере;</a:t>
            </a:r>
            <a:br>
              <a:rPr lang="ru-RU" sz="1400" dirty="0" smtClean="0"/>
            </a:br>
            <a:r>
              <a:rPr lang="ru-RU" sz="1400" dirty="0" smtClean="0"/>
              <a:t>г) в семейной сфере;</a:t>
            </a:r>
            <a:br>
              <a:rPr lang="ru-RU" sz="1400" dirty="0" smtClean="0"/>
            </a:br>
            <a:r>
              <a:rPr lang="ru-RU" sz="1400" dirty="0" err="1" smtClean="0"/>
              <a:t>д</a:t>
            </a:r>
            <a:r>
              <a:rPr lang="ru-RU" sz="1400" dirty="0" smtClean="0"/>
              <a:t>) В сфере стратификации</a:t>
            </a:r>
            <a:r>
              <a:rPr lang="ru-RU" sz="1400" dirty="0" smtClean="0"/>
              <a:t>.</a:t>
            </a:r>
          </a:p>
          <a:p>
            <a:r>
              <a:rPr lang="ru-RU" sz="1400" dirty="0" smtClean="0"/>
              <a:t>Какие </a:t>
            </a:r>
            <a:r>
              <a:rPr lang="ru-RU" sz="1400" dirty="0" smtClean="0"/>
              <a:t>основные подходы к проблеме прогресса существуют в культурологии? Раскройте их смысл</a:t>
            </a:r>
            <a:r>
              <a:rPr lang="ru-RU" sz="1400" dirty="0" smtClean="0"/>
              <a:t>.</a:t>
            </a:r>
          </a:p>
          <a:p>
            <a:r>
              <a:rPr lang="ru-RU" sz="1400" dirty="0" smtClean="0"/>
              <a:t>Раскройте </a:t>
            </a:r>
            <a:r>
              <a:rPr lang="ru-RU" sz="1400" dirty="0" smtClean="0"/>
              <a:t>содержание понятий:</a:t>
            </a:r>
            <a:br>
              <a:rPr lang="ru-RU" sz="1400" dirty="0" smtClean="0"/>
            </a:br>
            <a:r>
              <a:rPr lang="ru-RU" sz="1400" dirty="0" smtClean="0"/>
              <a:t>а) “традиция”;</a:t>
            </a:r>
            <a:br>
              <a:rPr lang="ru-RU" sz="1400" dirty="0" smtClean="0"/>
            </a:br>
            <a:r>
              <a:rPr lang="ru-RU" sz="1400" dirty="0" smtClean="0"/>
              <a:t>б) “новация”;</a:t>
            </a:r>
            <a:br>
              <a:rPr lang="ru-RU" sz="1400" dirty="0" smtClean="0"/>
            </a:br>
            <a:r>
              <a:rPr lang="ru-RU" sz="1400" dirty="0" smtClean="0"/>
              <a:t>в) “нормы культуры”. </a:t>
            </a:r>
            <a:endParaRPr lang="ru-RU" sz="1400" dirty="0" smtClean="0"/>
          </a:p>
          <a:p>
            <a:r>
              <a:rPr lang="ru-RU" sz="1400" dirty="0" smtClean="0"/>
              <a:t>Дайте </a:t>
            </a:r>
            <a:r>
              <a:rPr lang="ru-RU" sz="1400" dirty="0" smtClean="0"/>
              <a:t>объяснение понятиям “</a:t>
            </a:r>
            <a:r>
              <a:rPr lang="ru-RU" sz="1400" dirty="0" err="1" smtClean="0"/>
              <a:t>этноцентризм</a:t>
            </a:r>
            <a:r>
              <a:rPr lang="ru-RU" sz="1400" dirty="0" smtClean="0"/>
              <a:t>” и “культурный релятивизм</a:t>
            </a:r>
            <a:r>
              <a:rPr lang="ru-RU" sz="1400" dirty="0" smtClean="0"/>
              <a:t>”.</a:t>
            </a:r>
          </a:p>
          <a:p>
            <a:r>
              <a:rPr lang="ru-RU" sz="1400" dirty="0" smtClean="0"/>
              <a:t>Какой </a:t>
            </a:r>
            <a:r>
              <a:rPr lang="ru-RU" sz="1400" dirty="0" smtClean="0"/>
              <a:t>путь восприятия “чужой” культуры Вы считаете самым рациональным:</a:t>
            </a:r>
            <a:br>
              <a:rPr lang="ru-RU" sz="1400" dirty="0" smtClean="0"/>
            </a:br>
            <a:r>
              <a:rPr lang="ru-RU" sz="1400" dirty="0" smtClean="0"/>
              <a:t>а) </a:t>
            </a:r>
            <a:r>
              <a:rPr lang="ru-RU" sz="1400" dirty="0" err="1" smtClean="0"/>
              <a:t>этноцентризм</a:t>
            </a:r>
            <a:r>
              <a:rPr lang="ru-RU" sz="1400" dirty="0" smtClean="0"/>
              <a:t>;</a:t>
            </a:r>
            <a:br>
              <a:rPr lang="ru-RU" sz="1400" dirty="0" smtClean="0"/>
            </a:br>
            <a:r>
              <a:rPr lang="ru-RU" sz="1400" dirty="0" smtClean="0"/>
              <a:t>б) культурный релятивизм;</a:t>
            </a:r>
            <a:br>
              <a:rPr lang="ru-RU" sz="1400" dirty="0" smtClean="0"/>
            </a:br>
            <a:r>
              <a:rPr lang="ru-RU" sz="1400" dirty="0" smtClean="0"/>
              <a:t>в) сочетание </a:t>
            </a:r>
            <a:r>
              <a:rPr lang="ru-RU" sz="1400" dirty="0" err="1" smtClean="0"/>
              <a:t>этноцентризма</a:t>
            </a:r>
            <a:r>
              <a:rPr lang="ru-RU" sz="1400" dirty="0" smtClean="0"/>
              <a:t> и культурного релятивизма.</a:t>
            </a:r>
          </a:p>
          <a:p>
            <a:endParaRPr lang="ru-RU" sz="1400" dirty="0"/>
          </a:p>
        </p:txBody>
      </p:sp>
      <p:pic>
        <p:nvPicPr>
          <p:cNvPr id="7170" name="Picture 2"/>
          <p:cNvPicPr>
            <a:picLocks noGrp="1" noChangeAspect="1" noChangeArrowheads="1"/>
          </p:cNvPicPr>
          <p:nvPr>
            <p:ph sz="half" idx="2"/>
          </p:nvPr>
        </p:nvPicPr>
        <p:blipFill>
          <a:blip r:embed="rId2" cstate="print"/>
          <a:srcRect/>
          <a:stretch>
            <a:fillRect/>
          </a:stretch>
        </p:blipFill>
        <p:spPr bwMode="auto">
          <a:xfrm>
            <a:off x="4648200" y="764704"/>
            <a:ext cx="4244280" cy="5328592"/>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267494"/>
            <a:ext cx="7416824" cy="713234"/>
          </a:xfrm>
        </p:spPr>
        <p:txBody>
          <a:bodyPr>
            <a:normAutofit fontScale="90000"/>
          </a:bodyPr>
          <a:lstStyle/>
          <a:p>
            <a:pPr algn="ctr"/>
            <a:r>
              <a:rPr lang="ru-RU" sz="4400" b="1" dirty="0" smtClean="0"/>
              <a:t>ПРОБЛЕМНЫЕ ВОПРОСЫ </a:t>
            </a:r>
            <a:br>
              <a:rPr lang="ru-RU" sz="4400" b="1" dirty="0" smtClean="0"/>
            </a:br>
            <a:endParaRPr lang="ru-RU" dirty="0"/>
          </a:p>
        </p:txBody>
      </p:sp>
      <p:sp>
        <p:nvSpPr>
          <p:cNvPr id="3" name="Содержимое 2"/>
          <p:cNvSpPr>
            <a:spLocks noGrp="1"/>
          </p:cNvSpPr>
          <p:nvPr>
            <p:ph sz="half" idx="1"/>
          </p:nvPr>
        </p:nvSpPr>
        <p:spPr>
          <a:xfrm>
            <a:off x="457200" y="1268759"/>
            <a:ext cx="4038600" cy="4979641"/>
          </a:xfrm>
        </p:spPr>
        <p:txBody>
          <a:bodyPr>
            <a:normAutofit fontScale="55000" lnSpcReduction="20000"/>
          </a:bodyPr>
          <a:lstStyle/>
          <a:p>
            <a:r>
              <a:rPr lang="ru-RU" sz="2900" dirty="0" smtClean="0"/>
              <a:t>Что Вы понимаете под экологической культурой? Каковы ее основные принципы?</a:t>
            </a:r>
          </a:p>
          <a:p>
            <a:r>
              <a:rPr lang="ru-RU" sz="2900" dirty="0" smtClean="0"/>
              <a:t>Каково </a:t>
            </a:r>
            <a:r>
              <a:rPr lang="ru-RU" sz="2900" dirty="0" smtClean="0"/>
              <a:t>значение компьютерной революции 70 - 90-х годов</a:t>
            </a:r>
            <a:r>
              <a:rPr lang="ru-RU" sz="2900" dirty="0" smtClean="0"/>
              <a:t>?</a:t>
            </a:r>
          </a:p>
          <a:p>
            <a:r>
              <a:rPr lang="ru-RU" sz="2900" dirty="0" smtClean="0"/>
              <a:t>Выделите </a:t>
            </a:r>
            <a:r>
              <a:rPr lang="ru-RU" sz="2900" dirty="0" smtClean="0"/>
              <a:t>основные проблемы, возникающие в эпоху НТР, которые требуют своего скорейшего разрешения</a:t>
            </a:r>
            <a:r>
              <a:rPr lang="ru-RU" sz="2900" dirty="0" smtClean="0"/>
              <a:t>.</a:t>
            </a:r>
          </a:p>
          <a:p>
            <a:r>
              <a:rPr lang="ru-RU" sz="2900" dirty="0" smtClean="0"/>
              <a:t>Назовите </a:t>
            </a:r>
            <a:r>
              <a:rPr lang="ru-RU" sz="2900" dirty="0" smtClean="0"/>
              <a:t>основные черты человека “нового типа</a:t>
            </a:r>
            <a:r>
              <a:rPr lang="ru-RU" sz="2900" dirty="0" smtClean="0"/>
              <a:t>”.</a:t>
            </a:r>
          </a:p>
          <a:p>
            <a:r>
              <a:rPr lang="ru-RU" sz="2900" dirty="0" smtClean="0"/>
              <a:t>Каковы </a:t>
            </a:r>
            <a:r>
              <a:rPr lang="ru-RU" sz="2900" dirty="0" smtClean="0"/>
              <a:t>основные особенности и отличительные черты истории и культуры России в ХХ веке</a:t>
            </a:r>
            <a:r>
              <a:rPr lang="ru-RU" sz="2900" dirty="0" smtClean="0"/>
              <a:t>?</a:t>
            </a:r>
          </a:p>
          <a:p>
            <a:r>
              <a:rPr lang="ru-RU" sz="2900" dirty="0" smtClean="0"/>
              <a:t>Что </a:t>
            </a:r>
            <a:r>
              <a:rPr lang="ru-RU" sz="2900" dirty="0" smtClean="0"/>
              <a:t>понимается под средствами массовой коммуникации</a:t>
            </a:r>
            <a:r>
              <a:rPr lang="ru-RU" sz="2900" dirty="0" smtClean="0"/>
              <a:t>?</a:t>
            </a:r>
          </a:p>
          <a:p>
            <a:r>
              <a:rPr lang="ru-RU" sz="2900" dirty="0" smtClean="0"/>
              <a:t>Какие </a:t>
            </a:r>
            <a:r>
              <a:rPr lang="ru-RU" sz="2900" dirty="0" smtClean="0"/>
              <a:t>основные вопросы рассматривает теория массовой коммуникации? Дайте определение “фонового знания”.</a:t>
            </a:r>
            <a:r>
              <a:rPr lang="ru-RU" dirty="0" smtClean="0"/>
              <a:t/>
            </a:r>
            <a:br>
              <a:rPr lang="ru-RU" dirty="0" smtClean="0"/>
            </a:br>
            <a:endParaRPr lang="ru-RU" dirty="0"/>
          </a:p>
        </p:txBody>
      </p:sp>
      <p:pic>
        <p:nvPicPr>
          <p:cNvPr id="6146" name="Picture 2"/>
          <p:cNvPicPr>
            <a:picLocks noGrp="1" noChangeAspect="1" noChangeArrowheads="1"/>
          </p:cNvPicPr>
          <p:nvPr>
            <p:ph sz="half" idx="2"/>
          </p:nvPr>
        </p:nvPicPr>
        <p:blipFill>
          <a:blip r:embed="rId2" cstate="print"/>
          <a:srcRect/>
          <a:stretch>
            <a:fillRect/>
          </a:stretch>
        </p:blipFill>
        <p:spPr bwMode="auto">
          <a:xfrm>
            <a:off x="4648200" y="908720"/>
            <a:ext cx="4244280" cy="5033019"/>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ркая">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60</TotalTime>
  <Words>837</Words>
  <Application>Microsoft Office PowerPoint</Application>
  <PresentationFormat>Экран (4:3)</PresentationFormat>
  <Paragraphs>67</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Яркая</vt:lpstr>
      <vt:lpstr>Слайд 1</vt:lpstr>
      <vt:lpstr>СРСП 1</vt:lpstr>
      <vt:lpstr>СРСП 2</vt:lpstr>
      <vt:lpstr>СРСП 3</vt:lpstr>
      <vt:lpstr>СРСП 4</vt:lpstr>
      <vt:lpstr>СРСП 5</vt:lpstr>
      <vt:lpstr>ПРОБЛЕМНЫЕ ВОПРОСЫ  </vt:lpstr>
      <vt:lpstr>ПРОБЛЕМНЫЕ ВОПРОСЫ  </vt:lpstr>
      <vt:lpstr>ПРОБЛЕМНЫЕ ВОПРОСЫ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Жолдубаева Ажар</dc:creator>
  <cp:lastModifiedBy>Azhar_zh</cp:lastModifiedBy>
  <cp:revision>10</cp:revision>
  <dcterms:created xsi:type="dcterms:W3CDTF">2011-10-31T03:52:44Z</dcterms:created>
  <dcterms:modified xsi:type="dcterms:W3CDTF">2011-11-01T08:39:30Z</dcterms:modified>
</cp:coreProperties>
</file>